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Coppock" initials="MC" lastIdx="1" clrIdx="0">
    <p:extLst>
      <p:ext uri="{19B8F6BF-5375-455C-9EA6-DF929625EA0E}">
        <p15:presenceInfo xmlns:p15="http://schemas.microsoft.com/office/powerpoint/2012/main" userId="f70153a60bb283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 varScale="1">
        <p:scale>
          <a:sx n="56" d="100"/>
          <a:sy n="56" d="100"/>
        </p:scale>
        <p:origin x="2826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66733" cy="469192"/>
          </a:xfrm>
          <a:prstGeom prst="rect">
            <a:avLst/>
          </a:prstGeom>
        </p:spPr>
        <p:txBody>
          <a:bodyPr vert="horz" lIns="94282" tIns="47140" rIns="94282" bIns="471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10" y="2"/>
            <a:ext cx="3066733" cy="469192"/>
          </a:xfrm>
          <a:prstGeom prst="rect">
            <a:avLst/>
          </a:prstGeom>
        </p:spPr>
        <p:txBody>
          <a:bodyPr vert="horz" lIns="94282" tIns="47140" rIns="94282" bIns="4714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69988"/>
            <a:ext cx="23685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82" tIns="47140" rIns="94282" bIns="471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9" y="4505194"/>
            <a:ext cx="5661660" cy="3688097"/>
          </a:xfrm>
          <a:prstGeom prst="rect">
            <a:avLst/>
          </a:prstGeom>
        </p:spPr>
        <p:txBody>
          <a:bodyPr vert="horz" lIns="94282" tIns="47140" rIns="94282" bIns="4714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884"/>
            <a:ext cx="3066733" cy="469192"/>
          </a:xfrm>
          <a:prstGeom prst="rect">
            <a:avLst/>
          </a:prstGeom>
        </p:spPr>
        <p:txBody>
          <a:bodyPr vert="horz" lIns="94282" tIns="47140" rIns="94282" bIns="471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10" y="8893884"/>
            <a:ext cx="3066733" cy="469192"/>
          </a:xfrm>
          <a:prstGeom prst="rect">
            <a:avLst/>
          </a:prstGeom>
        </p:spPr>
        <p:txBody>
          <a:bodyPr vert="horz" lIns="94282" tIns="47140" rIns="94282" bIns="4714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7.png"/><Relationship Id="rId18" Type="http://schemas.openxmlformats.org/officeDocument/2006/relationships/image" Target="../media/image12.jpeg"/><Relationship Id="rId3" Type="http://schemas.openxmlformats.org/officeDocument/2006/relationships/hyperlink" Target="mailto:gitler.terry@franklin-academy.org" TargetMode="External"/><Relationship Id="rId21" Type="http://schemas.openxmlformats.org/officeDocument/2006/relationships/image" Target="../media/image15.jpeg"/><Relationship Id="rId7" Type="http://schemas.openxmlformats.org/officeDocument/2006/relationships/image" Target="../media/image2.jpeg"/><Relationship Id="rId12" Type="http://schemas.openxmlformats.org/officeDocument/2006/relationships/image" Target="../media/image6.jpeg"/><Relationship Id="rId1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ing.com/images/search?q=Matter+Solid-Liquid+Gas&amp;view=detailv2&amp;&amp;id=9047DDF091A3C0D83205BF69128DDDC7A09E51E0&amp;selectedIndex=1&amp;ccid=%2b3ywESq2&amp;simid=608044560025191025&amp;thid=OIP.Mfb7cb0112ab6e02c86f7f7020aec1ac4H0" TargetMode="External"/><Relationship Id="rId11" Type="http://schemas.openxmlformats.org/officeDocument/2006/relationships/hyperlink" Target="https://www.bing.com/images/search?q=north+america+map+clip+art&amp;id=996004E3546CC924607A301889B6C785F27B9A31&amp;FORM=IQFRBA" TargetMode="External"/><Relationship Id="rId24" Type="http://schemas.openxmlformats.org/officeDocument/2006/relationships/image" Target="../media/image18.jpg"/><Relationship Id="rId5" Type="http://schemas.openxmlformats.org/officeDocument/2006/relationships/image" Target="../media/image1.png"/><Relationship Id="rId15" Type="http://schemas.openxmlformats.org/officeDocument/2006/relationships/image" Target="../media/image9.jpg"/><Relationship Id="rId23" Type="http://schemas.openxmlformats.org/officeDocument/2006/relationships/image" Target="../media/image17.jpg"/><Relationship Id="rId10" Type="http://schemas.openxmlformats.org/officeDocument/2006/relationships/image" Target="../media/image5.jpeg"/><Relationship Id="rId19" Type="http://schemas.openxmlformats.org/officeDocument/2006/relationships/image" Target="../media/image13.jpeg"/><Relationship Id="rId4" Type="http://schemas.openxmlformats.org/officeDocument/2006/relationships/hyperlink" Target="https://fa-gitler.weebly.com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8.jpeg"/><Relationship Id="rId2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8771907" y="480969"/>
            <a:ext cx="2610614" cy="4282933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1025" y="2496979"/>
            <a:ext cx="2078811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000" dirty="0">
              <a:latin typeface="Kristen ITC" pitchFamily="66" charset="0"/>
            </a:endParaRPr>
          </a:p>
          <a:p>
            <a:endParaRPr lang="en-US" sz="1000" dirty="0">
              <a:latin typeface="Kristen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099068" y="316864"/>
            <a:ext cx="19608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Tx/>
              <a:buChar char="-"/>
            </a:pPr>
            <a:endParaRPr lang="en-US" sz="1000" dirty="0">
              <a:latin typeface="High Tower Text" panose="02040502050506030303" pitchFamily="18" charset="0"/>
            </a:endParaRPr>
          </a:p>
          <a:p>
            <a:pPr algn="ctr"/>
            <a:endParaRPr lang="en-US" sz="1100" u="sng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297" y="140400"/>
            <a:ext cx="4421681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lgerian" panose="04020705040A02060702" pitchFamily="82" charset="0"/>
              </a:rPr>
              <a:t>News Flash from 101</a:t>
            </a:r>
          </a:p>
          <a:p>
            <a:pPr algn="ctr"/>
            <a:r>
              <a:rPr lang="en-US" sz="1600" b="1" dirty="0">
                <a:latin typeface="Algerian" panose="04020705040A02060702" pitchFamily="82" charset="0"/>
              </a:rPr>
              <a:t>Week of December 10, 2018  </a:t>
            </a:r>
            <a:r>
              <a:rPr lang="en-US" sz="1200" b="1" dirty="0">
                <a:latin typeface="Algerian" panose="04020705040A02060702" pitchFamily="82" charset="0"/>
              </a:rPr>
              <a:t>Ms. Gitler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75836"/>
              </p:ext>
            </p:extLst>
          </p:nvPr>
        </p:nvGraphicFramePr>
        <p:xfrm>
          <a:off x="182651" y="1826019"/>
          <a:ext cx="6513610" cy="736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27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   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</a:rPr>
                        <a:t>-Ready Lesson 29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u="sng">
                          <a:solidFill>
                            <a:schemeClr val="tx1"/>
                          </a:solidFill>
                          <a:latin typeface="+mj-lt"/>
                        </a:rPr>
                        <a:t>Understanding Area and </a:t>
                      </a:r>
                      <a:r>
                        <a:rPr lang="en-US" sz="900" u="sng" dirty="0">
                          <a:solidFill>
                            <a:schemeClr val="tx1"/>
                          </a:solidFill>
                          <a:latin typeface="+mj-lt"/>
                        </a:rPr>
                        <a:t>Perimeter</a:t>
                      </a:r>
                      <a:endParaRPr lang="en-US" sz="900" u="sng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+mj-lt"/>
                        </a:rPr>
                        <a:t>-Ready - Lesson 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>
                          <a:solidFill>
                            <a:schemeClr val="tx1"/>
                          </a:solidFill>
                          <a:latin typeface="+mj-lt"/>
                        </a:rPr>
                        <a:t>Text Features – Cont.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sng" dirty="0">
                          <a:solidFill>
                            <a:schemeClr val="tx1"/>
                          </a:solidFill>
                          <a:latin typeface="+mj-lt"/>
                        </a:rPr>
                        <a:t>Author’s Point of View Lesson 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</a:p>
                    <a:p>
                      <a:pPr algn="l"/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+mj-lt"/>
                          <a:cs typeface="DaunPenh" panose="020B0604020202020204" pitchFamily="2" charset="0"/>
                        </a:rPr>
                        <a:t>Where We Are In Place and Time- 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+mj-lt"/>
                          <a:cs typeface="DaunPenh" panose="020B0604020202020204" pitchFamily="2" charset="0"/>
                        </a:rPr>
                        <a:t>The interconnectedness of individuals and civilizations, from local and global perspectives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+mj-lt"/>
                          <a:cs typeface="IrisUPC" panose="020B0502040204020203" pitchFamily="34" charset="-34"/>
                        </a:rPr>
                        <a:t>Possible science project for landform study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067">
                <a:tc>
                  <a:txBody>
                    <a:bodyPr/>
                    <a:lstStyle/>
                    <a:p>
                      <a:r>
                        <a:rPr lang="en-US" sz="1100" b="1" u="sng" baseline="0" dirty="0">
                          <a:solidFill>
                            <a:srgbClr val="2D2D2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OBJECTIVE: </a:t>
                      </a:r>
                    </a:p>
                    <a:p>
                      <a:r>
                        <a:rPr lang="en-US" sz="800" b="0" u="none" baseline="0" dirty="0">
                          <a:solidFill>
                            <a:srgbClr val="2D2D2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Recognize area as an attributes of a plane figures and understand concepts of area and perimeter  measurements.</a:t>
                      </a:r>
                    </a:p>
                    <a:p>
                      <a:endParaRPr lang="en-US" sz="800" b="1" u="sng" baseline="0" dirty="0">
                        <a:solidFill>
                          <a:srgbClr val="2D2D2D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u="sng" baseline="0" dirty="0">
                          <a:solidFill>
                            <a:srgbClr val="2D2D2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VOCABULARY: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u="none" baseline="0" dirty="0">
                          <a:solidFill>
                            <a:srgbClr val="2D2D2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Area,  perimeter,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u="none" baseline="0" dirty="0">
                          <a:solidFill>
                            <a:srgbClr val="2D2D2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square units</a:t>
                      </a:r>
                      <a:endParaRPr lang="en-US" sz="900" b="0" u="none" kern="1200" baseline="0" dirty="0">
                        <a:solidFill>
                          <a:srgbClr val="2D2D2D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u="sng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Assessment:</a:t>
                      </a:r>
                      <a:endParaRPr lang="en-US" sz="8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u="sng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Project:  Still in 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u="sng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Fraction #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u="sng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u="sng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Multiplication</a:t>
                      </a:r>
                      <a:endParaRPr lang="en-US" sz="800" b="0" u="none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u="none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Multiplication time test  for the 9-12facts, continues.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1" u="sng" baseline="0" dirty="0">
                        <a:latin typeface="+mj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1" u="sng" baseline="0" dirty="0">
                          <a:latin typeface="+mj-lt"/>
                        </a:rPr>
                        <a:t>GROUP PRACTICE: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0" u="none" baseline="0" dirty="0">
                          <a:latin typeface="+mj-lt"/>
                        </a:rPr>
                        <a:t>Multiplication facts practice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0" u="none" baseline="0" dirty="0">
                          <a:latin typeface="+mj-lt"/>
                        </a:rPr>
                        <a:t>9Xs facts for the next two weeks.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0" u="none" baseline="0" dirty="0">
                          <a:latin typeface="+mj-lt"/>
                        </a:rPr>
                        <a:t>Practice fact cards  7s, 8s, 9s.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50" b="1" u="sng" baseline="0" dirty="0">
                        <a:latin typeface="+mj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u="sng" baseline="0" dirty="0">
                          <a:latin typeface="+mj-lt"/>
                        </a:rPr>
                        <a:t>I-Ready HOME Practice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u="sng" baseline="0" dirty="0">
                          <a:latin typeface="+mj-lt"/>
                        </a:rPr>
                        <a:t> RED FOLDERS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u="sng" baseline="0" dirty="0">
                          <a:latin typeface="+mj-lt"/>
                        </a:rPr>
                        <a:t>Please initial folders weekly.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1" u="sng" baseline="0" dirty="0">
                        <a:latin typeface="+mj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1" u="sng" baseline="0" dirty="0">
                          <a:latin typeface="+mj-lt"/>
                        </a:rPr>
                        <a:t>I only received  3 folders on Friday.  </a:t>
                      </a:r>
                      <a:endParaRPr lang="en-US" sz="1000" b="1" u="sng" baseline="0" dirty="0">
                        <a:latin typeface="+mj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1" u="sng" baseline="0" dirty="0">
                          <a:latin typeface="+mj-lt"/>
                        </a:rPr>
                        <a:t>Please send in red folders even though students have not completed the lessons for the week.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1" u="sng" baseline="0" dirty="0">
                        <a:latin typeface="+mj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1" u="sng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>
                          <a:effectLst/>
                          <a:latin typeface="+mj-lt"/>
                        </a:rPr>
                        <a:t>OBJECTIVE:</a:t>
                      </a:r>
                      <a:r>
                        <a:rPr lang="en-US" sz="1000" b="0" u="none" baseline="0" dirty="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u="none" baseline="0" dirty="0">
                          <a:effectLst/>
                          <a:latin typeface="+mj-lt"/>
                        </a:rPr>
                        <a:t>Use text features and search tools (e.g.,  keywords, side bars , hyperlinks) to locate information relevant to a given topic.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u="none" baseline="0" dirty="0">
                          <a:effectLst/>
                          <a:latin typeface="+mj-lt"/>
                        </a:rPr>
                        <a:t>Distinguish your own point of view from that of the author’s point of view.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u="none" baseline="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>
                          <a:effectLst/>
                          <a:latin typeface="+mj-lt"/>
                        </a:rPr>
                        <a:t>VOCABULARY</a:t>
                      </a:r>
                      <a:r>
                        <a:rPr lang="en-US" sz="1000" b="0" u="none" baseline="0" dirty="0">
                          <a:effectLst/>
                          <a:latin typeface="+mj-lt"/>
                        </a:rPr>
                        <a:t>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baseline="0" dirty="0">
                          <a:effectLst/>
                          <a:latin typeface="+mj-lt"/>
                        </a:rPr>
                        <a:t>Text features, side bars, headings, key words, search tools, hyperlinks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u="none" baseline="0" dirty="0">
                          <a:effectLst/>
                          <a:latin typeface="+mj-lt"/>
                        </a:rPr>
                        <a:t>Point of View    Topic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100" b="1" u="sng" baseline="0" dirty="0">
                        <a:effectLst/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100" b="1" u="sng" baseline="0" dirty="0">
                          <a:effectLst/>
                          <a:latin typeface="+mj-lt"/>
                        </a:rPr>
                        <a:t>Grammar: </a:t>
                      </a:r>
                      <a:r>
                        <a:rPr lang="en-US" sz="1000" b="0" u="none" baseline="0" dirty="0">
                          <a:effectLst/>
                          <a:latin typeface="+mj-lt"/>
                        </a:rPr>
                        <a:t>Understanding multisyllabic words continue review or prefixes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100" b="1" u="sng" baseline="0" dirty="0">
                          <a:effectLst/>
                          <a:latin typeface="+mj-lt"/>
                        </a:rPr>
                        <a:t>Grammar: </a:t>
                      </a:r>
                      <a:r>
                        <a:rPr lang="en-US" sz="1100" b="1" u="sng" baseline="0" dirty="0" err="1">
                          <a:effectLst/>
                          <a:latin typeface="+mj-lt"/>
                        </a:rPr>
                        <a:t>Sufixes</a:t>
                      </a:r>
                      <a:r>
                        <a:rPr lang="en-US" sz="1100" b="1" u="sng" baseline="0" dirty="0">
                          <a:effectLst/>
                          <a:latin typeface="+mj-lt"/>
                        </a:rPr>
                        <a:t> and </a:t>
                      </a:r>
                      <a:r>
                        <a:rPr lang="en-US" sz="1100" b="1" u="sng" baseline="0" dirty="0" err="1">
                          <a:effectLst/>
                          <a:latin typeface="+mj-lt"/>
                        </a:rPr>
                        <a:t>prdfixes</a:t>
                      </a:r>
                      <a:r>
                        <a:rPr lang="en-US" sz="1100" b="1" u="sng" baseline="0" dirty="0">
                          <a:effectLst/>
                          <a:latin typeface="+mj-lt"/>
                        </a:rPr>
                        <a:t>-Conti. </a:t>
                      </a:r>
                      <a:r>
                        <a:rPr lang="en-US" sz="1100" b="0" u="sng" baseline="0" dirty="0">
                          <a:effectLst/>
                          <a:latin typeface="+mj-lt"/>
                        </a:rPr>
                        <a:t>Learning new words and their meanings by adding suffixes and prefixes to base words.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100" b="1" u="sng" baseline="0" dirty="0">
                        <a:effectLst/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000" b="1" u="sng" baseline="0" dirty="0">
                          <a:effectLst/>
                          <a:latin typeface="+mj-lt"/>
                        </a:rPr>
                        <a:t>SPELLING: Social Studies landform vocabulary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100" b="0" u="non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Assessment: FSQ test on Friday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u="sng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Writing Skills: </a:t>
                      </a:r>
                      <a:r>
                        <a:rPr lang="en-US" sz="9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opinion writings and continuing learning to paraphrase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000" b="0" u="none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baseline="0" dirty="0">
                          <a:latin typeface="+mj-lt"/>
                        </a:rPr>
                        <a:t>Objective: </a:t>
                      </a: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has affected where and how people have chosen to live in history and today. 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n-US" sz="1100" b="1" u="sng" baseline="0" dirty="0">
                        <a:latin typeface="+mj-lt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100" b="1" u="sng" baseline="0" dirty="0">
                          <a:latin typeface="+mj-lt"/>
                        </a:rPr>
                        <a:t>Vocabulary: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000" b="1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plateau, cliff, forest, mountains, peninsula, rivers, oceans, bays, marsh, swamp, waterfalls,  valley, cannon, caves, mesa,  glacier, delta  fjord, hills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000" b="1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deposition, topography, Geography, Geologist 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000" b="1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000" b="1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PROJECTS: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9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will be engaged in an American Indian Project to be completed at school.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9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project compares various Indian tribes and how landforms influenced their way of life.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900" b="1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900" b="1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PROJECT: Information was sent home on Friday Dec. 7th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1" u="sng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1" u="sng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1" u="sng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0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800" b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planet projects turned out awesome and is on display.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PROJECTS and grades are in for this unit.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u="sng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Experimenting  (Not  this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going science in the classroom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Experimenting with H2O and its characteristics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heat (the sun) affects water and earth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the study 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The Scientific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76"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Conference is anytime you would like to meet: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linkClick r:id="rId3"/>
                        </a:rPr>
                        <a:t> gitler.terry@franklin-academy.org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haroni" panose="02010803020104030203" pitchFamily="2" charset="-79"/>
                        </a:rPr>
                        <a:t>Please email me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 with your preferred date and time:  Tuesdays-Thursday 3:15-4:30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                        Weebly for Parents: 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linkClick r:id="rId4"/>
                        </a:rPr>
                        <a:t>https://fa-gitler.weebly.com/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87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b="0" i="0" u="none" baseline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96200" y="2878039"/>
            <a:ext cx="2151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017" y="4871267"/>
            <a:ext cx="407145" cy="275290"/>
          </a:xfrm>
          <a:prstGeom prst="rect">
            <a:avLst/>
          </a:prstGeom>
        </p:spPr>
      </p:pic>
      <p:pic>
        <p:nvPicPr>
          <p:cNvPr id="17" name="Picture 16" descr="https://tse1.mm.bing.net/th?&amp;id=OIP.Mfb7cb0112ab6e02c86f7f7020aec1ac4H0&amp;w=300&amp;h=207&amp;c=0&amp;pid=1.9&amp;rs=0&amp;p=0&amp;r=0">
            <a:hlinkClick r:id="rId6" tooltip="&quot;View image details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876" y="2835550"/>
            <a:ext cx="812842" cy="3870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304801" y="1007939"/>
            <a:ext cx="6165036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Spirt Night: 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Five Guys Hamburgers and Barnes and Noble</a:t>
            </a:r>
          </a:p>
          <a:p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Dress Down Day: 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Dec. 14th.  Support the Media and Digital Arts Program</a:t>
            </a:r>
          </a:p>
          <a:p>
            <a:r>
              <a:rPr lang="en-US" sz="1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HOLIDAY CLASS PARTY</a:t>
            </a:r>
            <a:r>
              <a:rPr lang="en-US" sz="1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: December 21</a:t>
            </a:r>
            <a:r>
              <a:rPr lang="en-US" sz="1000" b="1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st</a:t>
            </a:r>
            <a:r>
              <a:rPr lang="en-US" sz="1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  </a:t>
            </a:r>
            <a:r>
              <a:rPr lang="en-US" sz="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We will have a simple gift exchange, refreshments, a movie and/or outside play. If you are the parent helpers for this month, please contact me  regarding the plans.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925" y="7892920"/>
            <a:ext cx="942975" cy="9385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655" y="4137358"/>
            <a:ext cx="468839" cy="2439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321" y="3894720"/>
            <a:ext cx="416523" cy="233253"/>
          </a:xfrm>
          <a:prstGeom prst="rect">
            <a:avLst/>
          </a:prstGeom>
        </p:spPr>
      </p:pic>
      <p:pic>
        <p:nvPicPr>
          <p:cNvPr id="19" name="emb524A6E893" descr="Image result for north america map clip art">
            <a:hlinkClick r:id="rId11" tooltip="&quot;Search images of north america map clip art&quot;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829" y="3352604"/>
            <a:ext cx="942975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AutoShape 2" descr="Image result for 7 continent images">
            <a:extLst>
              <a:ext uri="{FF2B5EF4-FFF2-40B4-BE49-F238E27FC236}">
                <a16:creationId xmlns:a16="http://schemas.microsoft.com/office/drawing/2014/main" id="{712416F6-F8CE-43D8-B149-49FFD107A8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0764" y="3757613"/>
            <a:ext cx="1176854" cy="84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0981C60-0559-4B9C-9053-8C01B25C6A3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67" y="3604756"/>
            <a:ext cx="551633" cy="34987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04AC7B7-D64A-4B03-9949-FF5E3CC7B71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80" y="5561172"/>
            <a:ext cx="762000" cy="685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1BBAEDB-B7C4-400D-AD66-0080FF03A13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326" y="868528"/>
            <a:ext cx="716061" cy="578134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F096DC4-C9AC-4BB8-814D-052ED5234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4616"/>
              </p:ext>
            </p:extLst>
          </p:nvPr>
        </p:nvGraphicFramePr>
        <p:xfrm>
          <a:off x="-1523999" y="5008912"/>
          <a:ext cx="124156" cy="9235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156">
                  <a:extLst>
                    <a:ext uri="{9D8B030D-6E8A-4147-A177-3AD203B41FA5}">
                      <a16:colId xmlns:a16="http://schemas.microsoft.com/office/drawing/2014/main" val="1184742591"/>
                    </a:ext>
                  </a:extLst>
                </a:gridCol>
              </a:tblGrid>
              <a:tr h="635032"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Determine the meaning of words and phrases as </a:t>
                      </a:r>
                      <a:r>
                        <a:rPr lang="en-US" sz="600" dirty="0" err="1">
                          <a:effectLst/>
                        </a:rPr>
                        <a:t>theyare</a:t>
                      </a:r>
                      <a:r>
                        <a:rPr lang="en-US" sz="600" dirty="0">
                          <a:effectLst/>
                        </a:rPr>
                        <a:t> used in a text, distinguishing literal from non-literal language</a:t>
                      </a:r>
                      <a:endParaRPr lang="en-US" sz="900" dirty="0">
                        <a:effectLst/>
                        <a:latin typeface="EB Garamond"/>
                        <a:ea typeface="EB Garamond"/>
                        <a:cs typeface="EB Garamond"/>
                      </a:endParaRPr>
                    </a:p>
                  </a:txBody>
                  <a:tcPr marL="49378" marR="49378" marT="0" marB="0"/>
                </a:tc>
                <a:extLst>
                  <a:ext uri="{0D108BD9-81ED-4DB2-BD59-A6C34878D82A}">
                    <a16:rowId xmlns:a16="http://schemas.microsoft.com/office/drawing/2014/main" val="136070466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97E68D8-2C7D-4982-B256-FE926EE0F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92863"/>
              </p:ext>
            </p:extLst>
          </p:nvPr>
        </p:nvGraphicFramePr>
        <p:xfrm>
          <a:off x="-3992039" y="6366370"/>
          <a:ext cx="410640" cy="8595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640">
                  <a:extLst>
                    <a:ext uri="{9D8B030D-6E8A-4147-A177-3AD203B41FA5}">
                      <a16:colId xmlns:a16="http://schemas.microsoft.com/office/drawing/2014/main" val="3667417649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Determine the meaning of words and phrases as they are used in a text, distinguishing literal from non-literal language</a:t>
                      </a:r>
                      <a:endParaRPr lang="en-US" sz="900" dirty="0">
                        <a:effectLst/>
                        <a:latin typeface="EB Garamond"/>
                        <a:ea typeface="EB Garamond"/>
                        <a:cs typeface="EB Garamond"/>
                      </a:endParaRPr>
                    </a:p>
                  </a:txBody>
                  <a:tcPr marL="49378" marR="49378" marT="0" marB="0"/>
                </a:tc>
                <a:extLst>
                  <a:ext uri="{0D108BD9-81ED-4DB2-BD59-A6C34878D82A}">
                    <a16:rowId xmlns:a16="http://schemas.microsoft.com/office/drawing/2014/main" val="766651246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90D05AA5-3500-4EDE-9EDA-EC96E2DE853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276" y="3962352"/>
            <a:ext cx="487028" cy="38696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51D27CA-72EE-4815-98C2-40E70FFCB0A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099" y="3228437"/>
            <a:ext cx="586125" cy="37631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DF87BEF-B993-4A5D-8B01-8C9DAC3D97C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2386403"/>
            <a:ext cx="461522" cy="40181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173581E-AF4F-47EE-B386-8E8EC057CDA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462" y="2372808"/>
            <a:ext cx="249628" cy="24962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-2592744" y="1320763"/>
            <a:ext cx="2377184" cy="130167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    s</a:t>
            </a:r>
            <a:endParaRPr lang="en-US" sz="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1464660B-07AF-4D74-9361-AA77106D319E}"/>
              </a:ext>
            </a:extLst>
          </p:cNvPr>
          <p:cNvSpPr/>
          <p:nvPr/>
        </p:nvSpPr>
        <p:spPr>
          <a:xfrm>
            <a:off x="12300273" y="5557321"/>
            <a:ext cx="670453" cy="138709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01340ED-4658-429A-BDBE-B39E2882B0DF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201" y="1468782"/>
            <a:ext cx="534596" cy="46186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341F770-F4C5-4DC0-B389-54EC5E448A9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18" y="2840267"/>
            <a:ext cx="409956" cy="54665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706C95-DF92-41E2-8AF9-EDD462E9889E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4953000"/>
            <a:ext cx="676275" cy="352345"/>
          </a:xfrm>
          <a:prstGeom prst="rect">
            <a:avLst/>
          </a:prstGeom>
        </p:spPr>
      </p:pic>
      <p:pic>
        <p:nvPicPr>
          <p:cNvPr id="25" name="Picture 24" descr="A large mountain in the background&#10;&#10;Description automatically generated">
            <a:extLst>
              <a:ext uri="{FF2B5EF4-FFF2-40B4-BE49-F238E27FC236}">
                <a16:creationId xmlns:a16="http://schemas.microsoft.com/office/drawing/2014/main" id="{93BA5C2F-DC71-4C8C-841A-60D3B6A672B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925363"/>
            <a:ext cx="1447801" cy="999472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FC32BF4D-4CC9-4738-AB5B-CD3BB9425B41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7" y="3915127"/>
            <a:ext cx="765048" cy="52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63582</TotalTime>
  <Words>615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Calibri</vt:lpstr>
      <vt:lpstr>EB Garamond</vt:lpstr>
      <vt:lpstr>High Tower Text</vt:lpstr>
      <vt:lpstr>Iskoola Pota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Mark Coppock</cp:lastModifiedBy>
  <cp:revision>558</cp:revision>
  <cp:lastPrinted>2018-11-13T02:14:32Z</cp:lastPrinted>
  <dcterms:created xsi:type="dcterms:W3CDTF">2013-08-22T21:49:18Z</dcterms:created>
  <dcterms:modified xsi:type="dcterms:W3CDTF">2018-12-10T10:37:16Z</dcterms:modified>
</cp:coreProperties>
</file>